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74174F-E11F-4C53-87F7-DE53FAFE6848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93AF4D-C5E4-4212-9EEF-24880C334A2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nimoto.com/play/fmNt6Cbdf3mOuFuWC9Z83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8153400" cy="4191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Action Research Project:</a:t>
            </a:r>
            <a:br>
              <a:rPr lang="en-US" sz="4400" dirty="0" smtClean="0"/>
            </a:br>
            <a:r>
              <a:rPr lang="en-US" sz="4000" dirty="0" smtClean="0"/>
              <a:t>The Benefits of Integrating </a:t>
            </a:r>
            <a:br>
              <a:rPr lang="en-US" sz="4000" dirty="0" smtClean="0"/>
            </a:br>
            <a:r>
              <a:rPr lang="en-US" sz="4000" dirty="0" smtClean="0"/>
              <a:t>Outdoor Education with </a:t>
            </a:r>
            <a:br>
              <a:rPr lang="en-US" sz="4000" dirty="0" smtClean="0"/>
            </a:br>
            <a:r>
              <a:rPr lang="en-US" sz="4000" dirty="0" smtClean="0"/>
              <a:t>Elementary Science Curriculum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562600"/>
            <a:ext cx="7854696" cy="1143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Angela L. Weissman</a:t>
            </a:r>
            <a:endParaRPr lang="en-US" dirty="0"/>
          </a:p>
        </p:txBody>
      </p:sp>
      <p:pic>
        <p:nvPicPr>
          <p:cNvPr id="1026" name="Picture 2" descr="C:\Users\Angela\AppData\Local\Microsoft\Windows\Temporary Internet Files\Content.IE5\YYIGQ2NB\MP900437347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57200" y="609600"/>
            <a:ext cx="3429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Introduction</a:t>
            </a:r>
            <a:br>
              <a:rPr lang="en-US" u="sng" dirty="0" smtClean="0"/>
            </a:br>
            <a:r>
              <a:rPr lang="en-US" dirty="0" smtClean="0"/>
              <a:t> </a:t>
            </a:r>
            <a:r>
              <a:rPr lang="en-US" sz="3100" i="1" dirty="0" smtClean="0"/>
              <a:t>“</a:t>
            </a:r>
            <a:r>
              <a:rPr lang="en-US" sz="3100" i="1" dirty="0" smtClean="0"/>
              <a:t>There are some who can live without wild things, and some who cannot.”  </a:t>
            </a:r>
            <a:r>
              <a:rPr lang="en-US" sz="3100" dirty="0" smtClean="0"/>
              <a:t>Aldo Leopold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895600"/>
            <a:ext cx="83058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Educator for 13 years in the Denmark Public Schools.</a:t>
            </a:r>
          </a:p>
          <a:p>
            <a:r>
              <a:rPr lang="en-US" dirty="0" smtClean="0"/>
              <a:t>Participated in Earth Partnership for Schools, 2011-2012</a:t>
            </a:r>
          </a:p>
          <a:p>
            <a:r>
              <a:rPr lang="en-US" dirty="0" smtClean="0"/>
              <a:t>My goals for Action Research:</a:t>
            </a:r>
          </a:p>
          <a:p>
            <a:pPr lvl="1"/>
            <a:r>
              <a:rPr lang="en-US" dirty="0" smtClean="0"/>
              <a:t>Sense of community</a:t>
            </a:r>
          </a:p>
          <a:p>
            <a:pPr lvl="1"/>
            <a:r>
              <a:rPr lang="en-US" dirty="0" smtClean="0"/>
              <a:t>Bringing the “wild” back into the                          classroom with outdoor education</a:t>
            </a:r>
          </a:p>
          <a:p>
            <a:pPr lvl="1"/>
            <a:r>
              <a:rPr lang="en-US" dirty="0" smtClean="0"/>
              <a:t>Integrating all academics</a:t>
            </a:r>
          </a:p>
          <a:p>
            <a:endParaRPr lang="en-US" dirty="0" smtClean="0"/>
          </a:p>
        </p:txBody>
      </p:sp>
      <p:pic>
        <p:nvPicPr>
          <p:cNvPr id="4" name="Picture 3" descr="photobench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4267200"/>
            <a:ext cx="1905000" cy="14351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143000"/>
          </a:xfrm>
        </p:spPr>
        <p:txBody>
          <a:bodyPr/>
          <a:lstStyle/>
          <a:p>
            <a:r>
              <a:rPr lang="en-US" u="sng" dirty="0" smtClean="0"/>
              <a:t>Background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276600"/>
          </a:xfrm>
        </p:spPr>
        <p:txBody>
          <a:bodyPr/>
          <a:lstStyle/>
          <a:p>
            <a:r>
              <a:rPr lang="en-US" dirty="0" smtClean="0"/>
              <a:t>Denmark Public Schools</a:t>
            </a:r>
          </a:p>
          <a:p>
            <a:pPr lvl="1"/>
            <a:r>
              <a:rPr lang="en-US" dirty="0" smtClean="0"/>
              <a:t>4 buildings- ECC, Elementary, Middle, High</a:t>
            </a:r>
          </a:p>
          <a:p>
            <a:pPr lvl="1"/>
            <a:r>
              <a:rPr lang="en-US" dirty="0" smtClean="0"/>
              <a:t>Elementary school- 500 students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Nature Center</a:t>
            </a:r>
          </a:p>
          <a:p>
            <a:pPr lvl="1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animoto.com/play/fmNt6Cbdf3mOuFuWC9Z83A</a:t>
            </a:r>
            <a:endParaRPr lang="en-US" dirty="0"/>
          </a:p>
        </p:txBody>
      </p:sp>
      <p:pic>
        <p:nvPicPr>
          <p:cNvPr id="2051" name="Picture 3" descr="C:\Users\Angela\AppData\Local\Microsoft\Windows\Temporary Internet Files\Content.IE5\RMKKGRHM\MP900437338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1200" y="1"/>
            <a:ext cx="3352800" cy="3769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Problem Statement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How does outdoor education by use of the Nature Center affect teaching the Changes Unit?  </a:t>
            </a:r>
            <a:endParaRPr lang="en-US" b="1" dirty="0" smtClean="0"/>
          </a:p>
          <a:p>
            <a:r>
              <a:rPr lang="en-US" b="1" dirty="0" smtClean="0"/>
              <a:t>What </a:t>
            </a:r>
            <a:r>
              <a:rPr lang="en-US" b="1" dirty="0" smtClean="0"/>
              <a:t>are the effects and benefits on student learning?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Angela\AppData\Local\Microsoft\Windows\Temporary Internet Files\Content.IE5\LMWY440C\MP90043734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810000"/>
            <a:ext cx="3657600" cy="25951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Action Plan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Bringing the research to the teachers</a:t>
            </a:r>
          </a:p>
          <a:p>
            <a:r>
              <a:rPr lang="en-US" dirty="0" smtClean="0"/>
              <a:t>Modeling good outdoor education</a:t>
            </a:r>
          </a:p>
          <a:p>
            <a:r>
              <a:rPr lang="en-US" dirty="0" smtClean="0"/>
              <a:t>Providing resources &amp; materials</a:t>
            </a:r>
          </a:p>
          <a:p>
            <a:r>
              <a:rPr lang="en-US" dirty="0" smtClean="0"/>
              <a:t>Mentoring fellow teachers</a:t>
            </a:r>
          </a:p>
          <a:p>
            <a:r>
              <a:rPr lang="en-US" dirty="0" smtClean="0"/>
              <a:t>Showing the benefits</a:t>
            </a:r>
          </a:p>
          <a:p>
            <a:r>
              <a:rPr lang="en-US" dirty="0" smtClean="0"/>
              <a:t>Presenting positive attitudes</a:t>
            </a:r>
            <a:endParaRPr lang="en-US" dirty="0"/>
          </a:p>
        </p:txBody>
      </p:sp>
      <p:pic>
        <p:nvPicPr>
          <p:cNvPr id="4099" name="Picture 3" descr="C:\Users\Angela\AppData\Local\Microsoft\Windows\Temporary Internet Files\Content.IE5\4AVCLXW1\MP900437294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23688" y="2264608"/>
            <a:ext cx="4020312" cy="45933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 &amp; 2: Observing Changes in the Environment &amp; Recording 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Outdoor education with 2</a:t>
            </a:r>
            <a:r>
              <a:rPr lang="en-US" baseline="30000" dirty="0" smtClean="0"/>
              <a:t>nd</a:t>
            </a:r>
            <a:r>
              <a:rPr lang="en-US" dirty="0" smtClean="0"/>
              <a:t> grade students, assisting 4</a:t>
            </a:r>
            <a:r>
              <a:rPr lang="en-US" baseline="30000" dirty="0" smtClean="0"/>
              <a:t>th</a:t>
            </a:r>
            <a:r>
              <a:rPr lang="en-US" dirty="0" smtClean="0"/>
              <a:t> grade buddies tie markers in their favorite spot to record changes that happen over 7 days in the Denmark Nature Center.</a:t>
            </a:r>
            <a:endParaRPr lang="en-US" dirty="0"/>
          </a:p>
        </p:txBody>
      </p:sp>
      <p:pic>
        <p:nvPicPr>
          <p:cNvPr id="7" name="Picture 6" descr="clipbo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791037">
            <a:off x="3145125" y="1224639"/>
            <a:ext cx="1905000" cy="1435100"/>
          </a:xfrm>
          <a:prstGeom prst="rect">
            <a:avLst/>
          </a:prstGeom>
        </p:spPr>
      </p:pic>
      <p:pic>
        <p:nvPicPr>
          <p:cNvPr id="9" name="Picture 8" descr="phot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252018">
            <a:off x="4581654" y="3700087"/>
            <a:ext cx="1905000" cy="1435100"/>
          </a:xfrm>
          <a:prstGeom prst="rect">
            <a:avLst/>
          </a:prstGeom>
        </p:spPr>
      </p:pic>
      <p:pic>
        <p:nvPicPr>
          <p:cNvPr id="10" name="Picture 9" descr="photo3-boysclipboa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2611">
            <a:off x="6700456" y="3381892"/>
            <a:ext cx="1435100" cy="1905000"/>
          </a:xfrm>
          <a:prstGeom prst="rect">
            <a:avLst/>
          </a:prstGeom>
        </p:spPr>
      </p:pic>
      <p:pic>
        <p:nvPicPr>
          <p:cNvPr id="11" name="Picture 10" descr="photo2-han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58488">
            <a:off x="3092085" y="3058757"/>
            <a:ext cx="1435100" cy="1905000"/>
          </a:xfrm>
          <a:prstGeom prst="rect">
            <a:avLst/>
          </a:prstGeom>
        </p:spPr>
      </p:pic>
      <p:pic>
        <p:nvPicPr>
          <p:cNvPr id="12" name="Picture 11" descr="photopoint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411326">
            <a:off x="4803240" y="2165965"/>
            <a:ext cx="1905000" cy="1435100"/>
          </a:xfrm>
          <a:prstGeom prst="rect">
            <a:avLst/>
          </a:prstGeom>
        </p:spPr>
      </p:pic>
      <p:pic>
        <p:nvPicPr>
          <p:cNvPr id="13" name="Picture 12" descr="string tie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451940">
            <a:off x="5018810" y="623398"/>
            <a:ext cx="1905000" cy="1435100"/>
          </a:xfrm>
          <a:prstGeom prst="rect">
            <a:avLst/>
          </a:prstGeom>
        </p:spPr>
      </p:pic>
      <p:pic>
        <p:nvPicPr>
          <p:cNvPr id="15" name="Picture 14" descr="pondstudent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876274">
            <a:off x="6671515" y="1696517"/>
            <a:ext cx="1905000" cy="143510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5943600" y="685800"/>
            <a:ext cx="1447800" cy="27432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34200" y="2286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Student marker for observations</a:t>
            </a:r>
            <a:endParaRPr lang="en-US" i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Reflection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effect on student learning by incorporating outdoor education is beneficial not only academically but for mental health as well.  </a:t>
            </a:r>
            <a:r>
              <a:rPr lang="en-US" b="1" dirty="0" smtClean="0"/>
              <a:t>The young child needs a balanced social, emotional, and physical education. </a:t>
            </a:r>
            <a:r>
              <a:rPr lang="en-US" sz="2000" dirty="0" smtClean="0"/>
              <a:t>The </a:t>
            </a:r>
            <a:r>
              <a:rPr lang="en-US" sz="2000" dirty="0" smtClean="0"/>
              <a:t>Changes Unit also benefits by having hands-on experiences that are memorable and instill a </a:t>
            </a:r>
            <a:r>
              <a:rPr lang="en-US" b="1" dirty="0" smtClean="0"/>
              <a:t>sense of worth, ownership, and community.  </a:t>
            </a:r>
            <a:r>
              <a:rPr lang="en-US" sz="2000" dirty="0" smtClean="0"/>
              <a:t>Students can relate to the information more easily and remember experiences because of interaction they had with nature.  </a:t>
            </a:r>
            <a:r>
              <a:rPr lang="en-US" b="1" dirty="0" smtClean="0"/>
              <a:t>We, as teachers, can take the steps toward that </a:t>
            </a:r>
            <a:r>
              <a:rPr lang="en-US" b="1" dirty="0" smtClean="0"/>
              <a:t>                          nature-child </a:t>
            </a:r>
            <a:r>
              <a:rPr lang="en-US" b="1" dirty="0" smtClean="0"/>
              <a:t>reunion.</a:t>
            </a:r>
          </a:p>
          <a:p>
            <a:endParaRPr lang="en-US" dirty="0"/>
          </a:p>
        </p:txBody>
      </p:sp>
      <p:pic>
        <p:nvPicPr>
          <p:cNvPr id="5123" name="Picture 3" descr="C:\Users\Angela\AppData\Local\Microsoft\Windows\Temporary Internet Files\Content.IE5\15D1ZU1G\MP900437324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4594885"/>
            <a:ext cx="2023872" cy="226311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362200" y="5562600"/>
            <a:ext cx="3139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>
                <a:gd name="adj" fmla="val 153636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……Balanced……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270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Action Research Project: The Benefits of Integrating  Outdoor Education with  Elementary Science Curriculum </vt:lpstr>
      <vt:lpstr>Introduction  “There are some who can live without wild things, and some who cannot.”  Aldo Leopold </vt:lpstr>
      <vt:lpstr>Background</vt:lpstr>
      <vt:lpstr>Problem Statement</vt:lpstr>
      <vt:lpstr>Action Plan</vt:lpstr>
      <vt:lpstr>Lesson 1 &amp; 2: Observing Changes in the Environment &amp; Recording Data</vt:lpstr>
      <vt:lpstr>Reflection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Research Project: The Benefits of Integrating  Outdoor Education with  Elementary Science Curriculum </dc:title>
  <dc:creator>Angela Drewery</dc:creator>
  <cp:lastModifiedBy>Angela Drewery</cp:lastModifiedBy>
  <cp:revision>15</cp:revision>
  <dcterms:created xsi:type="dcterms:W3CDTF">2012-05-30T16:13:26Z</dcterms:created>
  <dcterms:modified xsi:type="dcterms:W3CDTF">2012-05-30T17:08:58Z</dcterms:modified>
</cp:coreProperties>
</file>